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355600" y="1843037"/>
            <a:ext cx="12293600" cy="5447805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355600" y="22479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 Juan López</a:t>
            </a:r>
          </a:p>
        </p:txBody>
      </p:sp>
      <p:sp>
        <p:nvSpPr>
          <p:cNvPr id="74" name="Shape 74"/>
          <p:cNvSpPr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/>
        </p:nvSpPr>
        <p:spPr>
          <a:xfrm>
            <a:off x="736674" y="9010650"/>
            <a:ext cx="54998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/>
            </a:pPr>
            <a:r>
              <a:rPr b="1" sz="2300">
                <a:latin typeface="Gill Sans"/>
                <a:ea typeface="Gill Sans"/>
                <a:cs typeface="Gill Sans"/>
                <a:sym typeface="Gill Sans"/>
              </a:rPr>
              <a:t>@marcosDLCS</a:t>
            </a:r>
            <a:r>
              <a:t> - Flexbox workshop</a:t>
            </a:r>
          </a:p>
        </p:txBody>
      </p:sp>
      <p:pic>
        <p:nvPicPr>
          <p:cNvPr id="4" name="twitter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077" y="9166528"/>
            <a:ext cx="366099" cy="29784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5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arcosDLCS/css-flexbox-grid-course" TargetMode="External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w3.org/TR/css-flexbox-1/" TargetMode="Externa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s://egghead.io/courses/flexbox-fundamentals" TargetMode="External"/><Relationship Id="rId5" Type="http://schemas.openxmlformats.org/officeDocument/2006/relationships/hyperlink" Target="https://www.youtube.com/watch?v=job5SOuS7Ko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exboxfroggy.com/" TargetMode="External"/><Relationship Id="rId3" Type="http://schemas.openxmlformats.org/officeDocument/2006/relationships/hyperlink" Target="http://www.flexboxdefense.com/" TargetMode="External"/><Relationship Id="rId4" Type="http://schemas.openxmlformats.org/officeDocument/2006/relationships/hyperlink" Target="https://codepen.io/marcosDLCS/pen/peWeJz" TargetMode="External"/><Relationship Id="rId5" Type="http://schemas.openxmlformats.org/officeDocument/2006/relationships/hyperlink" Target="https://codepen.io/marcosDLCS/pen/wJrJaR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depen.io/marcosDLCS/pen/WpZpvW" TargetMode="External"/><Relationship Id="rId3" Type="http://schemas.openxmlformats.org/officeDocument/2006/relationships/hyperlink" Target="https://codepen.io/marcosDLCS/pen/WpZpPQ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3"/>
          <p:cNvGrpSpPr/>
          <p:nvPr/>
        </p:nvGrpSpPr>
        <p:grpSpPr>
          <a:xfrm>
            <a:off x="747829" y="156184"/>
            <a:ext cx="11509142" cy="7792746"/>
            <a:chOff x="0" y="0"/>
            <a:chExt cx="11509140" cy="7792745"/>
          </a:xfrm>
        </p:grpSpPr>
        <p:pic>
          <p:nvPicPr>
            <p:cNvPr id="92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1331341" cy="75514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09141" cy="7792746"/>
            </a:xfrm>
            <a:prstGeom prst="rect">
              <a:avLst/>
            </a:prstGeom>
            <a:effectLst/>
          </p:spPr>
        </p:pic>
      </p:grpSp>
      <p:sp>
        <p:nvSpPr>
          <p:cNvPr id="94" name="Shape 94"/>
          <p:cNvSpPr/>
          <p:nvPr/>
        </p:nvSpPr>
        <p:spPr>
          <a:xfrm>
            <a:off x="2596703" y="7785099"/>
            <a:ext cx="78113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Flexbox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/>
          </p:nvPr>
        </p:nvSpPr>
        <p:spPr>
          <a:xfrm>
            <a:off x="726578" y="469900"/>
            <a:ext cx="11551643" cy="137160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6800"/>
            </a:lvl1pPr>
          </a:lstStyle>
          <a:p>
            <a:pPr/>
            <a:r>
              <a:t>¿PUEDO USARLO?</a:t>
            </a:r>
          </a:p>
        </p:txBody>
      </p:sp>
      <p:sp>
        <p:nvSpPr>
          <p:cNvPr id="137" name="Shape 137"/>
          <p:cNvSpPr/>
          <p:nvPr>
            <p:ph type="body" sz="quarter" idx="4294967295"/>
          </p:nvPr>
        </p:nvSpPr>
        <p:spPr>
          <a:xfrm>
            <a:off x="614908" y="2123033"/>
            <a:ext cx="11774984" cy="952036"/>
          </a:xfrm>
          <a:prstGeom prst="rect">
            <a:avLst/>
          </a:prstGeom>
        </p:spPr>
        <p:txBody>
          <a:bodyPr lIns="28575" tIns="28575" rIns="28575" bIns="28575"/>
          <a:lstStyle>
            <a:lvl1pPr marL="475421" indent="-475421">
              <a:lnSpc>
                <a:spcPct val="150000"/>
              </a:lnSpc>
              <a:spcBef>
                <a:spcPts val="4600"/>
              </a:spcBef>
              <a:buChar char="-"/>
              <a:defRPr sz="4200"/>
            </a:lvl1pPr>
          </a:lstStyle>
          <a:p>
            <a:pPr/>
            <a:r>
              <a:t>Sí (con cuidado)</a:t>
            </a:r>
          </a:p>
        </p:txBody>
      </p:sp>
      <p:pic>
        <p:nvPicPr>
          <p:cNvPr id="138" name="Captura de pantalla 2017-02-20 a las 19.2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8" y="3234261"/>
            <a:ext cx="11774984" cy="26500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39" name="Captura de pantalla 2017-02-20 a las 19.2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360" y="5953224"/>
            <a:ext cx="9582080" cy="27367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1"/>
      <p:bldP build="whole" bldLvl="1" animBg="1" rev="0" advAuto="0" spid="138" grpId="2"/>
      <p:bldP build="whole" bldLvl="1" animBg="1" rev="0" advAuto="0" spid="139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42" name="Captura de pantalla 2017-02-20 a las 21.3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050" y="2966107"/>
            <a:ext cx="12506700" cy="49322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45" name="Captura de pantalla 2017-02-20 a las 21.3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945" y="2118715"/>
            <a:ext cx="9696658" cy="658618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6800"/>
            </a:lvl1pPr>
          </a:lstStyle>
          <a:p>
            <a:pPr/>
            <a:r>
              <a:t>¿preguntas?</a:t>
            </a:r>
          </a:p>
        </p:txBody>
      </p:sp>
      <p:pic>
        <p:nvPicPr>
          <p:cNvPr id="14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791" y="2273207"/>
            <a:ext cx="9257218" cy="52071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49" name="Shape 149"/>
          <p:cNvSpPr/>
          <p:nvPr/>
        </p:nvSpPr>
        <p:spPr>
          <a:xfrm>
            <a:off x="1739205" y="7800975"/>
            <a:ext cx="9526390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3200"/>
            </a:lvl1pPr>
          </a:lstStyle>
          <a:p>
            <a:pPr/>
            <a:r>
              <a:t>En el W3C y en CSSTricks viene todo muy bien explicadito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774" y="518127"/>
            <a:ext cx="8883252" cy="66979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52" name="Shape 152"/>
          <p:cNvSpPr/>
          <p:nvPr>
            <p:ph type="title" idx="4294967295"/>
          </p:nvPr>
        </p:nvSpPr>
        <p:spPr>
          <a:xfrm>
            <a:off x="3044824" y="7394859"/>
            <a:ext cx="6915152" cy="1099560"/>
          </a:xfrm>
          <a:prstGeom prst="rect">
            <a:avLst/>
          </a:prstGeom>
        </p:spPr>
        <p:txBody>
          <a:bodyPr lIns="28575" tIns="28575" rIns="28575" bIns="28575"/>
          <a:lstStyle>
            <a:lvl1pPr defTabSz="338835">
              <a:defRPr sz="3943"/>
            </a:lvl1pPr>
          </a:lstStyle>
          <a:p>
            <a:pPr/>
            <a:r>
              <a:t>¡Gracias por venir a  verme!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6800"/>
            </a:lvl1pPr>
          </a:lstStyle>
          <a:p>
            <a:pPr/>
            <a:r>
              <a:t>¿Quién soy?</a:t>
            </a:r>
          </a:p>
        </p:txBody>
      </p:sp>
      <p:sp>
        <p:nvSpPr>
          <p:cNvPr id="97" name="Shape 97"/>
          <p:cNvSpPr/>
          <p:nvPr>
            <p:ph type="body" sz="half" idx="1"/>
          </p:nvPr>
        </p:nvSpPr>
        <p:spPr>
          <a:xfrm>
            <a:off x="813444" y="3212306"/>
            <a:ext cx="11377912" cy="3328988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32633" indent="-432633" defTabSz="531622">
              <a:lnSpc>
                <a:spcPct val="150000"/>
              </a:lnSpc>
              <a:spcBef>
                <a:spcPts val="4100"/>
              </a:spcBef>
              <a:buChar char="-"/>
              <a:defRPr sz="3822"/>
            </a:pPr>
            <a:r>
              <a:t>Marcos de la Calle Samaniego</a:t>
            </a:r>
          </a:p>
          <a:p>
            <a:pPr marL="432633" indent="-432633" defTabSz="531622">
              <a:lnSpc>
                <a:spcPct val="150000"/>
              </a:lnSpc>
              <a:spcBef>
                <a:spcPts val="4100"/>
              </a:spcBef>
              <a:buChar char="-"/>
              <a:defRPr sz="3822"/>
            </a:pPr>
            <a:r>
              <a:t>Luce Innovative Technologies</a:t>
            </a:r>
          </a:p>
          <a:p>
            <a:pPr marL="432633" indent="-432633" defTabSz="531622">
              <a:lnSpc>
                <a:spcPct val="150000"/>
              </a:lnSpc>
              <a:spcBef>
                <a:spcPts val="4100"/>
              </a:spcBef>
              <a:buChar char="-"/>
              <a:defRPr sz="3822">
                <a:latin typeface="Gill Sans"/>
                <a:ea typeface="Gill Sans"/>
                <a:cs typeface="Gill Sans"/>
                <a:sym typeface="Gill Sans"/>
              </a:defRPr>
            </a:pPr>
            <a:r>
              <a:t>@marcosDLCS</a:t>
            </a:r>
          </a:p>
        </p:txBody>
      </p:sp>
      <p:pic>
        <p:nvPicPr>
          <p:cNvPr id="98" name="twitter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7816" y="5928749"/>
            <a:ext cx="693350" cy="564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github_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769311" y="5928723"/>
            <a:ext cx="564081" cy="564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luce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6689" y="4328153"/>
            <a:ext cx="2074678" cy="993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03" name="Shape 103"/>
          <p:cNvSpPr/>
          <p:nvPr/>
        </p:nvSpPr>
        <p:spPr>
          <a:xfrm>
            <a:off x="1439043" y="7426300"/>
            <a:ext cx="101267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https://github.com/marcosDLCS/css-flexbox-grid-course</a:t>
            </a:r>
          </a:p>
        </p:txBody>
      </p:sp>
      <p:pic>
        <p:nvPicPr>
          <p:cNvPr id="104" name="9ff566bf61ab372eed7dc6f1d18ee8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322" y="2638722"/>
            <a:ext cx="4476156" cy="4476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07" name="Shape 107"/>
          <p:cNvSpPr/>
          <p:nvPr>
            <p:ph type="body" sz="quarter" idx="4294967295"/>
          </p:nvPr>
        </p:nvSpPr>
        <p:spPr>
          <a:xfrm>
            <a:off x="725040" y="3368537"/>
            <a:ext cx="11554720" cy="1932907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https://www.w3.org/TR/css-flexbox-1/</a:t>
            </a:r>
          </a:p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https://css-tricks.com/snippets/css/a-guide-to-flexbox/</a:t>
            </a:r>
          </a:p>
        </p:txBody>
      </p:sp>
      <p:sp>
        <p:nvSpPr>
          <p:cNvPr id="108" name="Shape 108"/>
          <p:cNvSpPr/>
          <p:nvPr/>
        </p:nvSpPr>
        <p:spPr>
          <a:xfrm>
            <a:off x="725040" y="6376054"/>
            <a:ext cx="11956722" cy="176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374903" indent="-374903" algn="l" defTabSz="473201">
              <a:lnSpc>
                <a:spcPct val="120000"/>
              </a:lnSpc>
              <a:spcBef>
                <a:spcPts val="3700"/>
              </a:spcBef>
              <a:buSzPct val="82000"/>
              <a:buChar char="-"/>
              <a:defRPr sz="2592"/>
            </a:pPr>
            <a:r>
              <a:t>Egghead: </a:t>
            </a:r>
            <a:r>
              <a:rPr u="sng">
                <a:hlinkClick r:id="rId4" invalidUrl="" action="" tgtFrame="" tooltip="" history="1" highlightClick="0" endSnd="0"/>
              </a:rPr>
              <a:t>https://egghead.io/courses/flexbox-fundamentals</a:t>
            </a:r>
          </a:p>
          <a:p>
            <a:pPr marL="374903" indent="-374903" algn="l" defTabSz="473201">
              <a:lnSpc>
                <a:spcPct val="120000"/>
              </a:lnSpc>
              <a:spcBef>
                <a:spcPts val="3700"/>
              </a:spcBef>
              <a:buSzPct val="82000"/>
              <a:buChar char="-"/>
              <a:defRPr sz="2592"/>
            </a:pPr>
            <a:r>
              <a:t>Taller de flexbox: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https://www.youtube.com/watch?v=job5SOuS7Ko</a:t>
            </a:r>
            <a:r>
              <a:t> 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@diana_aceves_</a:t>
            </a:r>
            <a:r>
              <a:t>)</a:t>
            </a:r>
          </a:p>
        </p:txBody>
      </p:sp>
      <p:sp>
        <p:nvSpPr>
          <p:cNvPr id="109" name="Shape 109"/>
          <p:cNvSpPr/>
          <p:nvPr/>
        </p:nvSpPr>
        <p:spPr>
          <a:xfrm>
            <a:off x="685733" y="2654631"/>
            <a:ext cx="457300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Documentación y guías</a:t>
            </a:r>
          </a:p>
        </p:txBody>
      </p:sp>
      <p:sp>
        <p:nvSpPr>
          <p:cNvPr id="110" name="Shape 110"/>
          <p:cNvSpPr/>
          <p:nvPr/>
        </p:nvSpPr>
        <p:spPr>
          <a:xfrm>
            <a:off x="643995" y="5634350"/>
            <a:ext cx="331745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Cursos y talleres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13" name="Shape 113"/>
          <p:cNvSpPr/>
          <p:nvPr>
            <p:ph type="body" sz="quarter" idx="4294967295"/>
          </p:nvPr>
        </p:nvSpPr>
        <p:spPr>
          <a:xfrm>
            <a:off x="725040" y="3368537"/>
            <a:ext cx="11554720" cy="1932907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Flexbox Froggy: </a:t>
            </a:r>
            <a:r>
              <a:rPr u="sng">
                <a:hlinkClick r:id="rId2" invalidUrl="" action="" tgtFrame="" tooltip="" history="1" highlightClick="0" endSnd="0"/>
              </a:rPr>
              <a:t>http://flexboxfroggy.com/</a:t>
            </a:r>
          </a:p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Flexbox Defense: </a:t>
            </a:r>
            <a:r>
              <a:rPr u="sng">
                <a:hlinkClick r:id="rId3" invalidUrl="" action="" tgtFrame="" tooltip="" history="1" highlightClick="0" endSnd="0"/>
              </a:rPr>
              <a:t>http://www.flexboxdefense.com/</a:t>
            </a:r>
          </a:p>
        </p:txBody>
      </p:sp>
      <p:sp>
        <p:nvSpPr>
          <p:cNvPr id="114" name="Shape 114"/>
          <p:cNvSpPr/>
          <p:nvPr/>
        </p:nvSpPr>
        <p:spPr>
          <a:xfrm>
            <a:off x="725040" y="6630054"/>
            <a:ext cx="11554720" cy="176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462844" indent="-462844" algn="l">
              <a:lnSpc>
                <a:spcPct val="120000"/>
              </a:lnSpc>
              <a:spcBef>
                <a:spcPts val="4600"/>
              </a:spcBef>
              <a:buSzPct val="82000"/>
              <a:buChar char="-"/>
              <a:defRPr sz="3200"/>
            </a:pPr>
            <a:r>
              <a:t>Flexbox Workshop 1: </a:t>
            </a:r>
            <a:r>
              <a:rPr u="sng">
                <a:hlinkClick r:id="rId4" invalidUrl="" action="" tgtFrame="" tooltip="" history="1" highlightClick="0" endSnd="0"/>
              </a:rPr>
              <a:t>https://codepen.io/marcosDLCS/pen/peWeJz</a:t>
            </a:r>
          </a:p>
          <a:p>
            <a:pPr marL="462844" indent="-462844" algn="l">
              <a:lnSpc>
                <a:spcPct val="120000"/>
              </a:lnSpc>
              <a:spcBef>
                <a:spcPts val="4600"/>
              </a:spcBef>
              <a:buSzPct val="82000"/>
              <a:buChar char="-"/>
              <a:defRPr sz="3200"/>
            </a:pPr>
            <a:r>
              <a:t>Flexbox Workshop 2: </a:t>
            </a:r>
            <a:r>
              <a:rPr u="sng">
                <a:hlinkClick r:id="rId5" invalidUrl="" action="" tgtFrame="" tooltip="" history="1" highlightClick="0" endSnd="0"/>
              </a:rPr>
              <a:t>https://codepen.io/marcosDLCS/pen/wJrJaR</a:t>
            </a:r>
          </a:p>
        </p:txBody>
      </p:sp>
      <p:sp>
        <p:nvSpPr>
          <p:cNvPr id="115" name="Shape 115"/>
          <p:cNvSpPr/>
          <p:nvPr/>
        </p:nvSpPr>
        <p:spPr>
          <a:xfrm>
            <a:off x="638099" y="2715250"/>
            <a:ext cx="35524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Juegos (sí, juegos)</a:t>
            </a:r>
          </a:p>
        </p:txBody>
      </p:sp>
      <p:sp>
        <p:nvSpPr>
          <p:cNvPr id="116" name="Shape 116"/>
          <p:cNvSpPr/>
          <p:nvPr/>
        </p:nvSpPr>
        <p:spPr>
          <a:xfrm>
            <a:off x="603501" y="5862950"/>
            <a:ext cx="183624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CodePen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19" name="Shape 119"/>
          <p:cNvSpPr/>
          <p:nvPr/>
        </p:nvSpPr>
        <p:spPr>
          <a:xfrm>
            <a:off x="785810" y="3718683"/>
            <a:ext cx="11554719" cy="176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458215" indent="-458215" algn="l" defTabSz="578358">
              <a:lnSpc>
                <a:spcPct val="120000"/>
              </a:lnSpc>
              <a:spcBef>
                <a:spcPts val="4500"/>
              </a:spcBef>
              <a:buSzPct val="82000"/>
              <a:buChar char="-"/>
              <a:defRPr sz="3168"/>
            </a:pPr>
            <a:r>
              <a:t>Flexbox Workshop 3: </a:t>
            </a:r>
            <a:r>
              <a:rPr u="sng">
                <a:hlinkClick r:id="rId2" invalidUrl="" action="" tgtFrame="" tooltip="" history="1" highlightClick="0" endSnd="0"/>
              </a:rPr>
              <a:t>https://codepen.io/marcosDLCS/pen/WpZpvW</a:t>
            </a:r>
            <a:r>
              <a:t> </a:t>
            </a:r>
          </a:p>
          <a:p>
            <a:pPr marL="458215" indent="-458215" algn="l" defTabSz="578358">
              <a:lnSpc>
                <a:spcPct val="120000"/>
              </a:lnSpc>
              <a:spcBef>
                <a:spcPts val="4500"/>
              </a:spcBef>
              <a:buSzPct val="82000"/>
              <a:buChar char="-"/>
              <a:defRPr sz="3168"/>
            </a:pPr>
            <a:r>
              <a:t>Flexbox Workshop 4: </a:t>
            </a:r>
            <a:r>
              <a:rPr u="sng">
                <a:hlinkClick r:id="rId3" invalidUrl="" action="" tgtFrame="" tooltip="" history="1" highlightClick="0" endSnd="0"/>
              </a:rPr>
              <a:t>https://codepen.io/marcosDLCS/pen/WpZpPQ</a:t>
            </a:r>
          </a:p>
        </p:txBody>
      </p:sp>
      <p:sp>
        <p:nvSpPr>
          <p:cNvPr id="120" name="Shape 120"/>
          <p:cNvSpPr/>
          <p:nvPr/>
        </p:nvSpPr>
        <p:spPr>
          <a:xfrm>
            <a:off x="664271" y="2951579"/>
            <a:ext cx="183624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CodePen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pic>
        <p:nvPicPr>
          <p:cNvPr id="123" name="Captura de pantalla 2017-03-15 a las 19.26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97" y="2165284"/>
            <a:ext cx="11219406" cy="66506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2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1400" y="787399"/>
            <a:ext cx="1959429" cy="1371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2752" y="4398967"/>
            <a:ext cx="7498094" cy="4198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4" grpId="1"/>
      <p:bldP build="whole" bldLvl="1" animBg="1" rev="0" advAuto="0" spid="125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sp>
        <p:nvSpPr>
          <p:cNvPr id="128" name="Shape 128"/>
          <p:cNvSpPr/>
          <p:nvPr/>
        </p:nvSpPr>
        <p:spPr>
          <a:xfrm>
            <a:off x="679374" y="2917825"/>
            <a:ext cx="11646053" cy="526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‘Nuevo’ módulo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Ofrece la posibilidad al contenedor de alterar el orden de sus elementos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Permite gestionar el espacio libre y cómo los elementos lo ocupan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Es agnóstico a la dirección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Uno de los mejores amigos de los diseños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2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>
            <a:lvl1pPr defTabSz="537463">
              <a:defRPr sz="6256"/>
            </a:lvl1pPr>
          </a:lstStyle>
          <a:p>
            <a:pPr/>
            <a:r>
              <a:t>pero…¿es realmente nuevo?</a:t>
            </a:r>
          </a:p>
        </p:txBody>
      </p:sp>
      <p:sp>
        <p:nvSpPr>
          <p:cNvPr id="131" name="Shape 131"/>
          <p:cNvSpPr/>
          <p:nvPr>
            <p:ph type="body" sz="half" idx="4294967295"/>
          </p:nvPr>
        </p:nvSpPr>
        <p:spPr>
          <a:xfrm>
            <a:off x="961826" y="2509043"/>
            <a:ext cx="11297693" cy="2497117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75421" indent="-475421">
              <a:spcBef>
                <a:spcPts val="4600"/>
              </a:spcBef>
              <a:buChar char="-"/>
              <a:defRPr sz="3900"/>
            </a:pPr>
            <a:r>
              <a:t>NO</a:t>
            </a:r>
          </a:p>
          <a:p>
            <a:pPr marL="475421" indent="-475421">
              <a:spcBef>
                <a:spcPts val="4600"/>
              </a:spcBef>
              <a:buChar char="-"/>
              <a:defRPr sz="3900"/>
            </a:pPr>
            <a:r>
              <a:t>La especificación ha ido evolucionando (mucho) con el paso de los años</a:t>
            </a:r>
          </a:p>
        </p:txBody>
      </p:sp>
      <p:pic>
        <p:nvPicPr>
          <p:cNvPr id="132" name="Captura de pantalla 2017-02-20 a las 19.0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424" y="5449335"/>
            <a:ext cx="5371394" cy="3118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33" name="Shape 133"/>
          <p:cNvSpPr/>
          <p:nvPr/>
        </p:nvSpPr>
        <p:spPr>
          <a:xfrm>
            <a:off x="8801893" y="5449335"/>
            <a:ext cx="882651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3200"/>
            </a:lvl1pPr>
          </a:lstStyle>
          <a:p>
            <a:pPr/>
            <a:r>
              <a:t>2016</a:t>
            </a:r>
          </a:p>
        </p:txBody>
      </p:sp>
      <p:sp>
        <p:nvSpPr>
          <p:cNvPr id="134" name="Shape 134"/>
          <p:cNvSpPr/>
          <p:nvPr/>
        </p:nvSpPr>
        <p:spPr>
          <a:xfrm>
            <a:off x="8480028" y="8130117"/>
            <a:ext cx="1526382" cy="53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b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¡¡2009!!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2"/>
      <p:bldP build="whole" bldLvl="1" animBg="1" rev="0" advAuto="0" spid="134" grpId="4"/>
      <p:bldP build="p" bldLvl="5" animBg="1" rev="0" advAuto="0" spid="131" grpId="1"/>
      <p:bldP build="whole" bldLvl="1" animBg="1" rev="0" advAuto="0" spid="133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